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9"/>
  </p:notesMasterIdLst>
  <p:sldIdLst>
    <p:sldId id="257" r:id="rId2"/>
    <p:sldId id="356" r:id="rId3"/>
    <p:sldId id="357" r:id="rId4"/>
    <p:sldId id="358" r:id="rId5"/>
    <p:sldId id="359" r:id="rId6"/>
    <p:sldId id="363" r:id="rId7"/>
    <p:sldId id="364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1474"/>
    <a:srgbClr val="3A5BA7"/>
    <a:srgbClr val="50BCBD"/>
    <a:srgbClr val="F7A600"/>
    <a:srgbClr val="5AA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9F188-03DC-4F76-BC62-A7ABF565BEE1}" type="datetimeFigureOut">
              <a:rPr lang="pl-PL" smtClean="0"/>
              <a:t>28.08.2024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38F0D-255C-407E-8BF1-D769A2E3CC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684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fz_logo_A_kolor.png" descr="nfz_logo_A_kol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7061" y="666895"/>
            <a:ext cx="2232759" cy="8517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Grupa 8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0" name="Trójkąt prostokątny 9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upa 11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3" name="Trójkąt prostokątny 1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17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6892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zie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6" name="Trójkąt prostokątny 15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8" name="Grupa 17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9" name="Trójkąt prostokątny 18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nfz_logo_A_kolor.png" descr="nfz_logo_A_kol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7061" y="5265034"/>
            <a:ext cx="2232759" cy="85179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49565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6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4464050" cy="3038475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4"/>
          </p:nvPr>
        </p:nvSpPr>
        <p:spPr>
          <a:xfrm>
            <a:off x="8335963" y="1020763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7736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407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>
          <a:xfrm>
            <a:off x="2613609" y="4667693"/>
            <a:ext cx="9637838" cy="2190307"/>
            <a:chOff x="5272521" y="1329043"/>
            <a:chExt cx="9325981" cy="2119434"/>
          </a:xfrm>
        </p:grpSpPr>
        <p:sp>
          <p:nvSpPr>
            <p:cNvPr id="10" name="Trójkąt prostokątny 9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43873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15" name="Trójkąt prostokątny 14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7562071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2"/>
            <a:ext cx="7411210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8652336" y="601192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04579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19" name="Freeform 5"/>
          <p:cNvSpPr/>
          <p:nvPr userDrawn="1"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0" name="Freeform 6"/>
          <p:cNvSpPr/>
          <p:nvPr userDrawn="1"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1" name="Freeform 7"/>
          <p:cNvSpPr/>
          <p:nvPr userDrawn="1"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2" name="Freeform 9"/>
          <p:cNvSpPr/>
          <p:nvPr userDrawn="1"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Freeform 10"/>
          <p:cNvSpPr/>
          <p:nvPr userDrawn="1"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4" name="Freeform 11"/>
          <p:cNvSpPr/>
          <p:nvPr userDrawn="1"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Freeform 12"/>
          <p:cNvSpPr/>
          <p:nvPr userDrawn="1"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6" name="Freeform 13"/>
          <p:cNvSpPr/>
          <p:nvPr userDrawn="1"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7" name="Freeform 14"/>
          <p:cNvSpPr/>
          <p:nvPr userDrawn="1"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8" name="Freeform 15"/>
          <p:cNvSpPr/>
          <p:nvPr userDrawn="1"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9" name="Freeform 16"/>
          <p:cNvSpPr/>
          <p:nvPr userDrawn="1"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0" name="Freeform 17"/>
          <p:cNvSpPr/>
          <p:nvPr userDrawn="1"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" name="Freeform 18"/>
          <p:cNvSpPr/>
          <p:nvPr userDrawn="1"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2" name="Freeform 19"/>
          <p:cNvSpPr/>
          <p:nvPr userDrawn="1"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3" name="Freeform 20"/>
          <p:cNvSpPr/>
          <p:nvPr userDrawn="1"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4" name="Freeform 37"/>
          <p:cNvSpPr/>
          <p:nvPr userDrawn="1"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5" name="Freeform 38"/>
          <p:cNvSpPr/>
          <p:nvPr userDrawn="1"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9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5" y="1853730"/>
            <a:ext cx="4067758" cy="43246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4021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fika 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sz="quarter" idx="16"/>
          </p:nvPr>
        </p:nvSpPr>
        <p:spPr>
          <a:xfrm>
            <a:off x="503238" y="2074863"/>
            <a:ext cx="11393487" cy="3892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2681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abeli 3"/>
          <p:cNvSpPr>
            <a:spLocks noGrp="1"/>
          </p:cNvSpPr>
          <p:nvPr>
            <p:ph type="tbl" sz="quarter" idx="16"/>
          </p:nvPr>
        </p:nvSpPr>
        <p:spPr>
          <a:xfrm>
            <a:off x="503238" y="1985963"/>
            <a:ext cx="11137900" cy="3922712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597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obsz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/>
          <p:cNvSpPr/>
          <p:nvPr userDrawn="1"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Prostokąt 8"/>
          <p:cNvSpPr/>
          <p:nvPr userDrawn="1"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1488803" y="1519235"/>
            <a:ext cx="1616436" cy="183207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0" name="Symbol zastępczy obrazu 2"/>
          <p:cNvSpPr>
            <a:spLocks noGrp="1"/>
          </p:cNvSpPr>
          <p:nvPr>
            <p:ph type="pic" sz="quarter" idx="17"/>
          </p:nvPr>
        </p:nvSpPr>
        <p:spPr>
          <a:xfrm>
            <a:off x="9170264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1" name="Symbol zastępczy obrazu 2"/>
          <p:cNvSpPr>
            <a:spLocks noGrp="1"/>
          </p:cNvSpPr>
          <p:nvPr>
            <p:ph type="pic" sz="quarter" idx="18"/>
          </p:nvPr>
        </p:nvSpPr>
        <p:spPr>
          <a:xfrm>
            <a:off x="5289278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2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02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3" name="Symbol zastępczy tekstu 19"/>
          <p:cNvSpPr>
            <a:spLocks noGrp="1"/>
          </p:cNvSpPr>
          <p:nvPr>
            <p:ph type="body" sz="quarter" idx="19" hasCustomPrompt="1"/>
          </p:nvPr>
        </p:nvSpPr>
        <p:spPr>
          <a:xfrm>
            <a:off x="8540437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4" name="Symbol zastępczy tekstu 19"/>
          <p:cNvSpPr>
            <a:spLocks noGrp="1"/>
          </p:cNvSpPr>
          <p:nvPr>
            <p:ph type="body" sz="quarter" idx="20" hasCustomPrompt="1"/>
          </p:nvPr>
        </p:nvSpPr>
        <p:spPr>
          <a:xfrm>
            <a:off x="4653419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8673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a 29"/>
          <p:cNvGrpSpPr/>
          <p:nvPr userDrawn="1"/>
        </p:nvGrpSpPr>
        <p:grpSpPr>
          <a:xfrm>
            <a:off x="2051217" y="4562918"/>
            <a:ext cx="10140783" cy="2304607"/>
            <a:chOff x="5272521" y="1329043"/>
            <a:chExt cx="9325981" cy="2119434"/>
          </a:xfrm>
          <a:solidFill>
            <a:srgbClr val="312783"/>
          </a:solidFill>
        </p:grpSpPr>
        <p:sp>
          <p:nvSpPr>
            <p:cNvPr id="31" name="Trójkąt prostokątny 3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2" name="Prostokąt 31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27" name="Grupa 26"/>
          <p:cNvGrpSpPr/>
          <p:nvPr userDrawn="1"/>
        </p:nvGrpSpPr>
        <p:grpSpPr>
          <a:xfrm>
            <a:off x="0" y="3722259"/>
            <a:ext cx="4876800" cy="2688063"/>
            <a:chOff x="-1" y="2643827"/>
            <a:chExt cx="3845169" cy="2119434"/>
          </a:xfrm>
          <a:solidFill>
            <a:srgbClr val="F7A600"/>
          </a:solidFill>
        </p:grpSpPr>
        <p:sp>
          <p:nvSpPr>
            <p:cNvPr id="28" name="Trójkąt prostokątny 27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4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5502611" cy="173523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4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3"/>
            <a:ext cx="7411210" cy="11640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</a:t>
            </a:r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6534228" y="0"/>
            <a:ext cx="5657771" cy="5395913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7938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51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650" r:id="rId2"/>
    <p:sldLayoutId id="2147483732" r:id="rId3"/>
    <p:sldLayoutId id="2147483651" r:id="rId4"/>
    <p:sldLayoutId id="2147483652" r:id="rId5"/>
    <p:sldLayoutId id="2147483741" r:id="rId6"/>
    <p:sldLayoutId id="2147483768" r:id="rId7"/>
    <p:sldLayoutId id="2147483654" r:id="rId8"/>
    <p:sldLayoutId id="2147483655" r:id="rId9"/>
    <p:sldLayoutId id="2147483656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7A60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347556" y="2385848"/>
            <a:ext cx="6841375" cy="2414752"/>
          </a:xfrm>
        </p:spPr>
        <p:txBody>
          <a:bodyPr/>
          <a:lstStyle/>
          <a:p>
            <a:r>
              <a:rPr lang="pl-PL" sz="3200" dirty="0"/>
              <a:t>LECZENIE SZPITALNE- informacje dodatkowe dla Oferentów</a:t>
            </a:r>
          </a:p>
          <a:p>
            <a:r>
              <a:rPr lang="pl-PL" sz="2400" dirty="0"/>
              <a:t>(część wspólna kryteriów wyboru ofert -pytania ankietowe, oświadczenia personelu</a:t>
            </a:r>
            <a:r>
              <a:rPr lang="pl-PL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06605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89642" y="381751"/>
            <a:ext cx="10515600" cy="465192"/>
          </a:xfrm>
        </p:spPr>
        <p:txBody>
          <a:bodyPr>
            <a:noAutofit/>
          </a:bodyPr>
          <a:lstStyle/>
          <a:p>
            <a:r>
              <a:rPr lang="pl-PL" sz="3200" dirty="0"/>
              <a:t>Pytania ankietowe- część wspólna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31599"/>
              </p:ext>
            </p:extLst>
          </p:nvPr>
        </p:nvGraphicFramePr>
        <p:xfrm>
          <a:off x="595829" y="778933"/>
          <a:ext cx="10004437" cy="5389603"/>
        </p:xfrm>
        <a:graphic>
          <a:graphicData uri="http://schemas.openxmlformats.org/drawingml/2006/table">
            <a:tbl>
              <a:tblPr/>
              <a:tblGrid>
                <a:gridCol w="8426492">
                  <a:extLst>
                    <a:ext uri="{9D8B030D-6E8A-4147-A177-3AD203B41FA5}">
                      <a16:colId xmlns:a16="http://schemas.microsoft.com/office/drawing/2014/main" val="1804189829"/>
                    </a:ext>
                  </a:extLst>
                </a:gridCol>
                <a:gridCol w="1577945">
                  <a:extLst>
                    <a:ext uri="{9D8B030D-6E8A-4147-A177-3AD203B41FA5}">
                      <a16:colId xmlns:a16="http://schemas.microsoft.com/office/drawing/2014/main" val="264957948"/>
                    </a:ext>
                  </a:extLst>
                </a:gridCol>
              </a:tblGrid>
              <a:tr h="47989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WYNIKI KONTROLI I INNE NIEPRAWIDŁOWOŚCI</a:t>
                      </a:r>
                    </a:p>
                  </a:txBody>
                  <a:tcPr marL="8190" marR="8190" marT="81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INFORMACJE DODATKOWE</a:t>
                      </a:r>
                    </a:p>
                  </a:txBody>
                  <a:tcPr marL="8190" marR="8190" marT="81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625164"/>
                  </a:ext>
                </a:extLst>
              </a:tr>
              <a:tr h="22394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Udzielenie świadczeń przez osoby o kwalifikacjach niższych niż wykazane w ofercie.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14">
                  <a:txBody>
                    <a:bodyPr/>
                    <a:lstStyle/>
                    <a:p>
                      <a:pPr algn="ctr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Dla zupełnie nowych podmiotów leczniczych odp. „nie”. Aktualni realizatorzy – w zależności od wyników kontroli, jeśli była prowadzona.</a:t>
                      </a:r>
                    </a:p>
                    <a:p>
                      <a:pPr algn="ctr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W przypadku przeprowadzenia kontroli konieczność udzielenia informacji niezależnie od kroków podjętych przez świadczeniodawcę np. złożenia pozwu.</a:t>
                      </a:r>
                    </a:p>
                    <a:p>
                      <a:pPr algn="ctr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17197"/>
                  </a:ext>
                </a:extLst>
              </a:tr>
              <a:tr h="45445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Udzielenie świadczeń w sposób i w warunkach nieodpowiadających wymogom określonym w umowie - tylko na podstawie kontroli.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862860"/>
                  </a:ext>
                </a:extLst>
              </a:tr>
              <a:tr h="22395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Brak sprzętu i wyposażenia wykazanego w umowie - tylko na podstawie kontroli.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050525"/>
                  </a:ext>
                </a:extLst>
              </a:tr>
              <a:tr h="52770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Obciążenie świadczeniobiorców kosztami leków lub wyrobów medycznych lub środków spożywczych specjalnego przeznaczenia żywieniowego w przypadkach, o których mowa w art. 35 ustawy o świadczeniach.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173467"/>
                  </a:ext>
                </a:extLst>
              </a:tr>
              <a:tr h="34919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Pobieranie nienależnych opłat od świadczeniobiorców za świadczenia będące przedmiotem umowy.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429614"/>
                  </a:ext>
                </a:extLst>
              </a:tr>
              <a:tr h="405597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Niezasadne ordynowanie leków lub wyrobów medycznych lub środków spożywczych specjalnego przeznaczenia żywieniowego żywieniowego  - tylko na podstawie kontroli.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039307"/>
                  </a:ext>
                </a:extLst>
              </a:tr>
              <a:tr h="245844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Udzielanie świadczeń w miejscach udzielenia świadczeń nieobjętych umową.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127876"/>
                  </a:ext>
                </a:extLst>
              </a:tr>
              <a:tr h="42240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Przedstawienie danych niezgodnych ze stanem faktycznym, na podstawie których dokonano płatności nienależnych środków finansowych lub nieprawidłowe kwalifikowanie udzielonych świadczeń - tylko na podstawie kontroli.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691211"/>
                  </a:ext>
                </a:extLst>
              </a:tr>
              <a:tr h="269884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Niewykonanie w wyznaczonym terminie zaleceń pokontrolnych.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917846"/>
                  </a:ext>
                </a:extLst>
              </a:tr>
              <a:tr h="23891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Stwierdzenie naruszeń, które zostały stwierdzone w poprzednich kontrolach.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76543"/>
                  </a:ext>
                </a:extLst>
              </a:tr>
              <a:tr h="34919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Brak aktualnego przeglądu serwisowego sprzętu i aparatury medycznej do wykonania świadczenia - tylko na podstawie kontroli.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713765"/>
                  </a:ext>
                </a:extLst>
              </a:tr>
              <a:tr h="24440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Co najmniej 10 % świadczeń po raz pierwszy przekazanych do rozliczenia po upływie ostatniego okresu rozliczeniowego.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950681"/>
                  </a:ext>
                </a:extLst>
              </a:tr>
              <a:tr h="44095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Nieprzekazanie wymaganych informacji o prowadzonych listach oczekujących na udzielenie świadczeń, co najmniej za dwa okresy sprawozdawcze (miesięczne) w okresie 12 miesięcy poprzedzających o 2 miesiące miesiąc obejmujący termin złożenia oferty.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44548"/>
                  </a:ext>
                </a:extLst>
              </a:tr>
              <a:tr h="51325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Nieprzekazanie wymaganych informacji o pierwszym wolnym terminie udzielenia świadczenia, co najmniej za cztery okresy sprawozdawcze (tygodniowe) w okresie 12 miesięcy poprzedzających o 2 miesiące miesiąc obejmujący termin złożenia oferty lub przekazanie informacji niezgodnych ze stanem faktycznym.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845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644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22893" y="365126"/>
            <a:ext cx="10515600" cy="507234"/>
          </a:xfrm>
        </p:spPr>
        <p:txBody>
          <a:bodyPr>
            <a:noAutofit/>
          </a:bodyPr>
          <a:lstStyle/>
          <a:p>
            <a:r>
              <a:rPr lang="pl-PL" sz="3200" dirty="0"/>
              <a:t>Pytania ankietowe- część wspólna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203318"/>
              </p:ext>
            </p:extLst>
          </p:nvPr>
        </p:nvGraphicFramePr>
        <p:xfrm>
          <a:off x="522893" y="872360"/>
          <a:ext cx="10257428" cy="4860077"/>
        </p:xfrm>
        <a:graphic>
          <a:graphicData uri="http://schemas.openxmlformats.org/drawingml/2006/table">
            <a:tbl>
              <a:tblPr/>
              <a:tblGrid>
                <a:gridCol w="7963435">
                  <a:extLst>
                    <a:ext uri="{9D8B030D-6E8A-4147-A177-3AD203B41FA5}">
                      <a16:colId xmlns:a16="http://schemas.microsoft.com/office/drawing/2014/main" val="1236171379"/>
                    </a:ext>
                  </a:extLst>
                </a:gridCol>
                <a:gridCol w="2293993">
                  <a:extLst>
                    <a:ext uri="{9D8B030D-6E8A-4147-A177-3AD203B41FA5}">
                      <a16:colId xmlns:a16="http://schemas.microsoft.com/office/drawing/2014/main" val="5815439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KONTROLA ZAKAŻEŃ SZPITALNYCH I ANTYBIOTYKOTERAPII</a:t>
                      </a:r>
                    </a:p>
                  </a:txBody>
                  <a:tcPr marL="9423" marR="9423" marT="9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SPOSÓB POTWIERDZENIA WARUNKU</a:t>
                      </a:r>
                    </a:p>
                    <a:p>
                      <a:pPr algn="l" fontAlgn="b"/>
                      <a:endParaRPr lang="pl-PL" sz="1100" b="1" i="0" u="none" strike="noStrike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3" marR="9423" marT="94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516845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Udział nie rzadziej niż raz na 24 miesiące w zewnętrznych badaniach wieloośrodkowych monitorowania zakażeń, zgodnie z metodologią opracowaną przez Europejskie Centrum Zapobiegania i Kontroli Chorób (ECDC), poświadczony przez jednostkę koordynującą.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Konieczność złożenia odpowiedniego zaświadczenia.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609302"/>
                  </a:ext>
                </a:extLst>
              </a:tr>
              <a:tr h="48433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Przewodniczący zespołu kontroli zakażeń szpitalnych - lekarz specjalista w dziedzinie: mikrobiologii lekarskiej lub chorób zakaźnych, lub epidemiologii, uczestniczący co najmniej dwa razy do roku w szkoleniach zewnętrznych związanych z profilaktyką zakażeń szpitalnych i racjonalną antybiotykoterapią.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Dla wskazanego lekarza przekazanie dyplomu potwierdzającego specjalizację oraz dokumenty potwierdzające udział w szkoleniach.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027433"/>
                  </a:ext>
                </a:extLst>
              </a:tr>
              <a:tr h="39891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Przewodniczący zespołu kontroli zakażeń szpitalnych jest zatrudniony do pełnienia tej funkcji w szpitalu na podstawie odrębnej umowy z określonymi zadaniami i uprawnieniami.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Przekazanie kopii umowy uwzględniającej wymagane uprawnienia i doświadczenie.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695782"/>
                  </a:ext>
                </a:extLst>
              </a:tr>
              <a:tr h="72650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Pielęgniarka lub położna - specjalista w dziedzinie epidemiologii lub higieny i epidemiologii - równoważnik co najmniej 1 etatu przeliczeniowego na 200 łóżek, wyodrębniony do realizacji zadań zespołu kontroli zakażeń szpitalnych.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Dla wskazanego pracownika przekazanie dyplomu potwierdzającego specjalizację oraz potwierdzenie wymiaru etatu.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599503"/>
                  </a:ext>
                </a:extLst>
              </a:tr>
              <a:tr h="48433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Sporządzenie przez zespół kontroli zakażeń szpitalnych nie rzadziej niż raz na 12 miesięcy analizy mikrobiologicznej oddziałów w postaci raportu obejmującego rozpoznanie specyficznych dla szpitala problemów lekooporności, plan wdrożenia działań zapobiegawczych oraz ocenę podjętych działań.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Jeżeli dokumenty potwierdzające nie są obszerne, dołączenie ich kopii do oferty. W przeciwnym wypadku oświadczenie oferenta o spełnieniu określonego wymogu, a oryginały dokumentów do wglądu Komisji Konkursowej w celu ich weryfikacji.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62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Sporządzenie przez zespół kontroli zakażeń szpitalnych w ciągu ostatnich 24 miesięcy poprzedzających o 2 miesiące miesiąc, w którym ogłoszono postępowanie, analiz, o których mowa w lp. 5. 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wyżej.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939852"/>
                  </a:ext>
                </a:extLst>
              </a:tr>
              <a:tr h="48433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Wdrożenie programu higieny rąk w oparciu o wielomodułowe zalecenia Światowej Organizacji Zdrowia (WHO).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wyżej.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75976"/>
                  </a:ext>
                </a:extLst>
              </a:tr>
            </a:tbl>
          </a:graphicData>
        </a:graphic>
      </p:graphicFrame>
      <p:sp>
        <p:nvSpPr>
          <p:cNvPr id="6" name="Prostokąt 5"/>
          <p:cNvSpPr/>
          <p:nvPr/>
        </p:nvSpPr>
        <p:spPr>
          <a:xfrm>
            <a:off x="630621" y="5981660"/>
            <a:ext cx="5717626" cy="4939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* Zgodnie z załącznikiem nr 3 tabela nr 2 "Część wspólna" do Rozporządzenia Ministra Zdrowia w sprawie szczegółowych kryteriów wyboru ofert w postępowaniu w sprawie zawarcia umów o udzielanie świadczeń opieki zdrowotnej.</a:t>
            </a:r>
          </a:p>
        </p:txBody>
      </p:sp>
    </p:spTree>
    <p:extLst>
      <p:ext uri="{BB962C8B-B14F-4D97-AF65-F5344CB8AC3E}">
        <p14:creationId xmlns:p14="http://schemas.microsoft.com/office/powerpoint/2010/main" val="222261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22893" y="365125"/>
            <a:ext cx="10515600" cy="493987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Pytania ankietowe- część wspólna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703455"/>
              </p:ext>
            </p:extLst>
          </p:nvPr>
        </p:nvGraphicFramePr>
        <p:xfrm>
          <a:off x="664783" y="1041399"/>
          <a:ext cx="10731350" cy="6069791"/>
        </p:xfrm>
        <a:graphic>
          <a:graphicData uri="http://schemas.openxmlformats.org/drawingml/2006/table">
            <a:tbl>
              <a:tblPr/>
              <a:tblGrid>
                <a:gridCol w="8276075">
                  <a:extLst>
                    <a:ext uri="{9D8B030D-6E8A-4147-A177-3AD203B41FA5}">
                      <a16:colId xmlns:a16="http://schemas.microsoft.com/office/drawing/2014/main" val="2181987494"/>
                    </a:ext>
                  </a:extLst>
                </a:gridCol>
                <a:gridCol w="2455275">
                  <a:extLst>
                    <a:ext uri="{9D8B030D-6E8A-4147-A177-3AD203B41FA5}">
                      <a16:colId xmlns:a16="http://schemas.microsoft.com/office/drawing/2014/main" val="567447410"/>
                    </a:ext>
                  </a:extLst>
                </a:gridCol>
              </a:tblGrid>
              <a:tr h="42491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Realizacja w ciągu ostatnich 24 miesięcy poprzedzających o 2 miesiące miesiąc, w którym ogłoszono postępowanie, programu, o którym mowa w lp. 7. 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Jeżeli dokumenty potwierdzające nie są obszerne, dołączenie ich kopii do oferty. W przeciwnym wypadku oświadczenie oferenta o spełnieniu określonego wymogu, a oryginały dokumentów do wglądu Komisji Konkursowej w celu ich weryfikacji.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743392"/>
                  </a:ext>
                </a:extLst>
              </a:tr>
              <a:tr h="101344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Szpital opracował wskazania do izolacji chorych według rodzaju stwierdzonego drobnoustroju lub obrazu klinicznego wskazującego na chorobę zakaźną lub zakażenie, które wymagają izolacji chorego, oraz dokumentuje ich przestrzeganie.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Jeżeli dokumenty potwierdzające nie są obszerne, dołączenie ich kopii do oferty. W przeciwnym wypadku oświadczenie oferenta, a oryginały dokumentów do wglądu Komisji Konkursowej w celu ich weryfikacji.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677708"/>
                  </a:ext>
                </a:extLst>
              </a:tr>
              <a:tr h="490117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Szpital posiada własną standardową procedurę postępowania w zakresie antybiotykowej profilaktyki okołooperacyjnej, wynikającą z zaleceń towarzystw naukowych, oraz nie rzadziej niż raz do roku dokumentuje jej przestrzeganie w szczególności w zakresie czasu podawania leków.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wyżej.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878798"/>
                  </a:ext>
                </a:extLst>
              </a:tr>
              <a:tr h="42640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Udokumentowane wdrożenie aktualizowanego co najmniej raz na dwa lata programu polityki antybiotykowej w oparciu o rekomendacje Narodowego Programu Ochrony Antybiotyków.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wyżej.</a:t>
                      </a:r>
                    </a:p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695703"/>
                  </a:ext>
                </a:extLst>
              </a:tr>
              <a:tr h="397934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Zapewnienie konsultanta do spraw antybiotykoterapii - lekarz specjalista w dziedzinie: mikrobiologii lekarskiej lub chorób zakaźnych, lub farmakologii klinicznej.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Dla wskazanego lekarza przekazanie dyplomu potwierdzającego specjalizację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466246"/>
                  </a:ext>
                </a:extLst>
              </a:tr>
              <a:tr h="90663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Udokumentowane wdrożenie, weryfikowanego nie rzadziej niż raz do roku, planu zmniejszania ryzyka wystąpienia zakażenia szpitalnego w oparciu o analizę: 1) czynników ryzyka związanych z przyjęciem świadczeniobiorcy zakażonego lub kolonizowanego niebezpiecznymi drobnoustrojami w ujęciu epidemiologicznym; 2) czynników ryzyka identyfikowanych w procesie monitorowania zakażeń szpitalnych lub prowadzenia kontroli wewnętrznych; 3) czynników ryzyka związanych z wykonywaniem procedur szczególnie narażających na wystąpienie zakażenia szpitalnego.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Jeżeli dokumenty potwierdzające nie są obszerne, dołączenie ich kopii do oferty. W przeciwnym wypadku oświadczenie oferenta, a oryginały dokumentów do wglądu Komisji Konkursowej w celu ich weryfikacji.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675324"/>
                  </a:ext>
                </a:extLst>
              </a:tr>
              <a:tr h="608894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W szpitalu monitorowanie zakażeń jest prowadzone w sposób czynny - bieżący - przez zespół kontroli zakażeń szpitalnych. Udokumentowana coroczna ocena monitorowania zakażeń obejmuje w szczególności: 1) weryfikację priorytetów monitorowania zakażeń; 2) analizę wyników monitorowania, opracowywanie wniosków i wdrażanie na ich podstawie działań; 3) ocenę  wiarygodności uzyskanych danych.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wyżej.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846160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Udokumentowane obowiązkowe wstępne przeszkolenie pracowników działalności podstawowej z zakresu profilaktyki zakażeń szpitalnych.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Dokumenty potwierdzające przeszkolenie np. lista obecności.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586437"/>
                  </a:ext>
                </a:extLst>
              </a:tr>
              <a:tr h="51147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Udokumentowany udział pracowników działalności podstawowej w szkoleniu z zakresu profilaktyki zakażeń szpitalnych, przeprowadzanym przez przedstawicieli zespołu kontroli zakażeń nie rzadziej niż raz w roku.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Dokumenty potwierdzające przeszkolenie np. lista obecności.</a:t>
                      </a:r>
                    </a:p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941441"/>
                  </a:ext>
                </a:extLst>
              </a:tr>
            </a:tbl>
          </a:graphicData>
        </a:graphic>
      </p:graphicFrame>
      <p:sp>
        <p:nvSpPr>
          <p:cNvPr id="9" name="Prostokąt 8">
            <a:extLst>
              <a:ext uri="{FF2B5EF4-FFF2-40B4-BE49-F238E27FC236}">
                <a16:creationId xmlns:a16="http://schemas.microsoft.com/office/drawing/2014/main" id="{2772C9A1-3800-47A8-B959-CA6DE19A7331}"/>
              </a:ext>
            </a:extLst>
          </p:cNvPr>
          <p:cNvSpPr/>
          <p:nvPr/>
        </p:nvSpPr>
        <p:spPr>
          <a:xfrm>
            <a:off x="522893" y="4154213"/>
            <a:ext cx="5717626" cy="4939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* Zgodnie z załącznikiem nr 3 tabela nr 2 "Część wspólna" do Rozporządzenia Ministra Zdrowia w sprawie szczegółowych kryteriów wyboru ofert w postępowaniu w sprawie zawarcia umów o udzielanie świadczeń opieki zdrowotnej.</a:t>
            </a:r>
          </a:p>
        </p:txBody>
      </p:sp>
    </p:spTree>
    <p:extLst>
      <p:ext uri="{BB962C8B-B14F-4D97-AF65-F5344CB8AC3E}">
        <p14:creationId xmlns:p14="http://schemas.microsoft.com/office/powerpoint/2010/main" val="2621901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22893" y="365126"/>
            <a:ext cx="10515600" cy="538764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Pytania ankietowe- część wspólna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857780"/>
              </p:ext>
            </p:extLst>
          </p:nvPr>
        </p:nvGraphicFramePr>
        <p:xfrm>
          <a:off x="619407" y="903890"/>
          <a:ext cx="9481325" cy="3440132"/>
        </p:xfrm>
        <a:graphic>
          <a:graphicData uri="http://schemas.openxmlformats.org/drawingml/2006/table">
            <a:tbl>
              <a:tblPr/>
              <a:tblGrid>
                <a:gridCol w="6792646">
                  <a:extLst>
                    <a:ext uri="{9D8B030D-6E8A-4147-A177-3AD203B41FA5}">
                      <a16:colId xmlns:a16="http://schemas.microsoft.com/office/drawing/2014/main" val="1439739291"/>
                    </a:ext>
                  </a:extLst>
                </a:gridCol>
                <a:gridCol w="2688679">
                  <a:extLst>
                    <a:ext uri="{9D8B030D-6E8A-4147-A177-3AD203B41FA5}">
                      <a16:colId xmlns:a16="http://schemas.microsoft.com/office/drawing/2014/main" val="1066903570"/>
                    </a:ext>
                  </a:extLst>
                </a:gridCol>
              </a:tblGrid>
              <a:tr h="34278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i="0" u="none" strike="noStrike" kern="1200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JAKOŚĆ- POZOSTAŁE  WARUNKI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SPOSÓB POTWIERDZENIA WARUNKU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96139"/>
                  </a:ext>
                </a:extLst>
              </a:tr>
              <a:tr h="43755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Zautomatyzowany system mycia i dezynfekcji łóżek weryfikowalny wydrukiem.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Oświadczenie oferenta oraz faktura zakupu sprzętu lub umowa podwykonawcza.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138688"/>
                  </a:ext>
                </a:extLst>
              </a:tr>
              <a:tr h="38523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Zgodność specjalności komórki organizacyjnej VIII części kodu resortowego z przedmiotem postępowania.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Weryfikacja na podstawie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275619"/>
                  </a:ext>
                </a:extLst>
              </a:tr>
              <a:tr h="94701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Zewnętrzna ocena - systemy zarządzania - certyfikat ISO 9001 systemu zarządzania jakością.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>
                          <a:solidFill>
                            <a:schemeClr val="tx2"/>
                          </a:solidFill>
                        </a:rPr>
                        <a:t>Dołączenie kopii certyfikatu, która musi wskazywać dany zakres świadczeń. Jeżeli z certyfikatu nie wynika bezpośrednio zakres świadczeń należy dołączyć dokument potwierdzający certyfikacje dla zakresu np. załącznik do certyfikatu.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641274"/>
                  </a:ext>
                </a:extLst>
              </a:tr>
              <a:tr h="38518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Zewnętrzna ocena - systemy zarządzania - certyfikat ISO 27001 systemu zarządzania bezpieczeństwem informacji.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dirty="0">
                          <a:solidFill>
                            <a:schemeClr val="tx2"/>
                          </a:solidFill>
                        </a:rPr>
                        <a:t>Dołączenie kopii certyfikatu.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374829"/>
                  </a:ext>
                </a:extLst>
              </a:tr>
              <a:tr h="57397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Świadczeniodawca prowadzi historię choroby w postaci elektronicznej, w sposób, o którym mowa w przepisach wydanych na podstawie art. 30 ustawy o prawach pacjenta, oraz wystawia recepty i skierowania co najmniej przez nanoszenie danych za pomocą wydruku.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Dołączenie kopii faktury potwierdzającej zakup oprogramowania.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583633"/>
                  </a:ext>
                </a:extLst>
              </a:tr>
              <a:tr h="30003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Certyfikat akredytacyjny.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dirty="0">
                          <a:solidFill>
                            <a:schemeClr val="tx2"/>
                          </a:solidFill>
                        </a:rPr>
                        <a:t>Dołączenie kopii certyfikatu.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960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49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tabeli 3"/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1733977701"/>
              </p:ext>
            </p:extLst>
          </p:nvPr>
        </p:nvGraphicFramePr>
        <p:xfrm>
          <a:off x="584491" y="982134"/>
          <a:ext cx="10075041" cy="2617969"/>
        </p:xfrm>
        <a:graphic>
          <a:graphicData uri="http://schemas.openxmlformats.org/drawingml/2006/table">
            <a:tbl>
              <a:tblPr/>
              <a:tblGrid>
                <a:gridCol w="7289509">
                  <a:extLst>
                    <a:ext uri="{9D8B030D-6E8A-4147-A177-3AD203B41FA5}">
                      <a16:colId xmlns:a16="http://schemas.microsoft.com/office/drawing/2014/main" val="2178255088"/>
                    </a:ext>
                  </a:extLst>
                </a:gridCol>
                <a:gridCol w="2785532">
                  <a:extLst>
                    <a:ext uri="{9D8B030D-6E8A-4147-A177-3AD203B41FA5}">
                      <a16:colId xmlns:a16="http://schemas.microsoft.com/office/drawing/2014/main" val="776069110"/>
                    </a:ext>
                  </a:extLst>
                </a:gridCol>
              </a:tblGrid>
              <a:tr h="23016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i="0" u="none" strike="noStrike" kern="1200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DOSTĘPNOŚĆ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SPOSÓB POTWIERDZENIA WARUNKU</a:t>
                      </a:r>
                    </a:p>
                    <a:p>
                      <a:pPr marL="0" algn="l" defTabSz="914400" rtl="0" eaLnBrk="1" fontAlgn="b" latinLnBrk="0" hangingPunct="1"/>
                      <a:endParaRPr lang="pl-PL" sz="1100" b="1" i="0" u="none" strike="noStrike" kern="1200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430584"/>
                  </a:ext>
                </a:extLst>
              </a:tr>
              <a:tr h="3210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Co najmniej jedno z pomieszczeń higieniczno-sanitarnych ogólnodostępnych w oddziale szpitalnym przystosowane dla osób niepełnosprawnych.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Oświadczenie oferenta.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208183"/>
                  </a:ext>
                </a:extLst>
              </a:tr>
              <a:tr h="40039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Zapewnienie co najmniej 1 łóżka o zwiększonej nośności co najmniej 250 kg - w lokalizacji.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>
                          <a:solidFill>
                            <a:schemeClr val="tx2"/>
                          </a:solidFill>
                        </a:rPr>
                        <a:t>Konieczność dołączenia do oferty dokumentów potwierdzających parametry techniczne sprzętu.</a:t>
                      </a:r>
                    </a:p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473488"/>
                  </a:ext>
                </a:extLst>
              </a:tr>
              <a:tr h="3210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Zapewnienie dostępu do aparatury medycznej dla świadczeniobiorców z otyłością: 1) rezonans magnetyczny o nośności co najmniej 250 kg lub; 2) tomograf komputerowy o nośności co najmniej 260 kg.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powyżej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042060"/>
                  </a:ext>
                </a:extLst>
              </a:tr>
              <a:tr h="22948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kern="1200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CIĄGŁOŚĆ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kern="1200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251754"/>
                  </a:ext>
                </a:extLst>
              </a:tr>
              <a:tr h="22948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 dniu złożenia oferty oferent realizuje na podstawie umowy proces leczenia świadczeniobiorców w ramach danego zakresu świadczeń i w ramach obszaru, którego dotyczy postępowanie.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Komisja konkursowa na podstawie zawartych umów zweryfikuje ten warunek.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525284"/>
                  </a:ext>
                </a:extLst>
              </a:tr>
              <a:tr h="229485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kern="1200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kern="1200" dirty="0">
                        <a:solidFill>
                          <a:srgbClr val="1F4E7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698899"/>
                  </a:ext>
                </a:extLst>
              </a:tr>
              <a:tr h="37938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SZP_W Współpraca z Agencją - świadczeniodawca przekazywał w terminie dane, o których mowa w art. 31lc ust. 2 ustawy o świadczeniach, w zakresie świadczeń objętych przedmiotem postępowania - dotyczy okresu po dniu 22 lipca 2017 r.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Potwierdzenie przekazywania danych w terminie np. </a:t>
                      </a:r>
                      <a:r>
                        <a:rPr lang="pl-PL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e-mail potwierdzający z Agencji</a:t>
                      </a: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834441"/>
                  </a:ext>
                </a:extLst>
              </a:tr>
            </a:tbl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22893" y="365126"/>
            <a:ext cx="10515600" cy="617008"/>
          </a:xfrm>
        </p:spPr>
        <p:txBody>
          <a:bodyPr>
            <a:normAutofit/>
          </a:bodyPr>
          <a:lstStyle/>
          <a:p>
            <a:r>
              <a:rPr lang="pl-PL" sz="3600" dirty="0"/>
              <a:t>Pytania ankietowe- część wspólna</a:t>
            </a:r>
          </a:p>
        </p:txBody>
      </p:sp>
    </p:spTree>
    <p:extLst>
      <p:ext uri="{BB962C8B-B14F-4D97-AF65-F5344CB8AC3E}">
        <p14:creationId xmlns:p14="http://schemas.microsoft.com/office/powerpoint/2010/main" val="156918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96995CCB-A10C-4FC5-8596-B033AF2B8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Oświadczenie personelu- jak wypełnić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43B803-4EAC-477F-9A92-15D1FD932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400" y="305858"/>
            <a:ext cx="4670534" cy="5967942"/>
          </a:xfrm>
          <a:prstGeom prst="rect">
            <a:avLst/>
          </a:prstGeom>
        </p:spPr>
      </p:pic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3AF064B9-9485-451B-9C80-C35186E42DD2}"/>
              </a:ext>
            </a:extLst>
          </p:cNvPr>
          <p:cNvCxnSpPr>
            <a:cxnSpLocks/>
          </p:cNvCxnSpPr>
          <p:nvPr/>
        </p:nvCxnSpPr>
        <p:spPr>
          <a:xfrm>
            <a:off x="3996266" y="3289829"/>
            <a:ext cx="5012267" cy="1307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5812E8E2-5453-4951-BCCE-7FDD4E7ED86E}"/>
              </a:ext>
            </a:extLst>
          </p:cNvPr>
          <p:cNvCxnSpPr/>
          <p:nvPr/>
        </p:nvCxnSpPr>
        <p:spPr>
          <a:xfrm flipV="1">
            <a:off x="4953000" y="4826000"/>
            <a:ext cx="4055533" cy="745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rostokąt 10">
            <a:extLst>
              <a:ext uri="{FF2B5EF4-FFF2-40B4-BE49-F238E27FC236}">
                <a16:creationId xmlns:a16="http://schemas.microsoft.com/office/drawing/2014/main" id="{9ADA7CF1-36EE-4BE8-9D94-F82168410EA3}"/>
              </a:ext>
            </a:extLst>
          </p:cNvPr>
          <p:cNvSpPr/>
          <p:nvPr/>
        </p:nvSpPr>
        <p:spPr>
          <a:xfrm>
            <a:off x="1498600" y="1967970"/>
            <a:ext cx="2497666" cy="132556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Należy podać łączną tygodniową liczbę godzin pracownika w danym oddziale- tryb dzienny i dyżurowy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B781196B-2A14-4B27-AECF-DA05E8EC7686}"/>
              </a:ext>
            </a:extLst>
          </p:cNvPr>
          <p:cNvSpPr/>
          <p:nvPr/>
        </p:nvSpPr>
        <p:spPr>
          <a:xfrm>
            <a:off x="2760133" y="5003800"/>
            <a:ext cx="2192867" cy="109484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Należy podać wprost liczbę godzin ordynacji dziennej w danym oddziale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E76B99C5-4278-4584-8D8A-D12D5E787698}"/>
              </a:ext>
            </a:extLst>
          </p:cNvPr>
          <p:cNvCxnSpPr>
            <a:cxnSpLocks/>
          </p:cNvCxnSpPr>
          <p:nvPr/>
        </p:nvCxnSpPr>
        <p:spPr>
          <a:xfrm>
            <a:off x="4538133" y="4775200"/>
            <a:ext cx="3788833" cy="3302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ostokąt 5">
            <a:extLst>
              <a:ext uri="{FF2B5EF4-FFF2-40B4-BE49-F238E27FC236}">
                <a16:creationId xmlns:a16="http://schemas.microsoft.com/office/drawing/2014/main" id="{9AD0B9E1-AFBC-4744-BA82-17F4C72FECA7}"/>
              </a:ext>
            </a:extLst>
          </p:cNvPr>
          <p:cNvSpPr/>
          <p:nvPr/>
        </p:nvSpPr>
        <p:spPr>
          <a:xfrm>
            <a:off x="2540000" y="3996267"/>
            <a:ext cx="1998133" cy="77893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Należy skreślić</a:t>
            </a:r>
          </a:p>
        </p:txBody>
      </p:sp>
    </p:spTree>
    <p:extLst>
      <p:ext uri="{BB962C8B-B14F-4D97-AF65-F5344CB8AC3E}">
        <p14:creationId xmlns:p14="http://schemas.microsoft.com/office/powerpoint/2010/main" val="26331694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3146</TotalTime>
  <Words>1626</Words>
  <Application>Microsoft Office PowerPoint</Application>
  <PresentationFormat>Panoramiczny</PresentationFormat>
  <Paragraphs>94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Pytania ankietowe- część wspólna</vt:lpstr>
      <vt:lpstr>Pytania ankietowe- część wspólna</vt:lpstr>
      <vt:lpstr>Pytania ankietowe- część wspólna</vt:lpstr>
      <vt:lpstr>Pytania ankietowe- część wspólna</vt:lpstr>
      <vt:lpstr>Pytania ankietowe- część wspólna</vt:lpstr>
      <vt:lpstr>Oświadczenie personelu- jak wypełnić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Tomasik Katarzyna</dc:creator>
  <cp:lastModifiedBy>Nazarko-Błach Izabela</cp:lastModifiedBy>
  <cp:revision>295</cp:revision>
  <dcterms:created xsi:type="dcterms:W3CDTF">2021-07-19T06:23:20Z</dcterms:created>
  <dcterms:modified xsi:type="dcterms:W3CDTF">2024-08-28T08:18:12Z</dcterms:modified>
</cp:coreProperties>
</file>